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lfa Slab One" panose="020B0604020202020204" charset="0"/>
      <p:regular r:id="rId13"/>
    </p:embeddedFont>
    <p:embeddedFont>
      <p:font typeface="Proxima Nova"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2dd002fe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2dd002fe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solidFill>
                <a:schemeClr val="dk2"/>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2dd002f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2dd002f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highlight>
                  <a:srgbClr val="F2F2F2"/>
                </a:highlight>
                <a:latin typeface="Times New Roman"/>
                <a:ea typeface="Times New Roman"/>
                <a:cs typeface="Times New Roman"/>
                <a:sym typeface="Times New Roman"/>
              </a:rPr>
              <a:t>\</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351f8728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351f8728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Alison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2dd002fe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2dd002f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2dd002fe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2dd002fe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50">
                <a:highlight>
                  <a:srgbClr val="F2F2F2"/>
                </a:highlight>
                <a:latin typeface="Times New Roman"/>
                <a:ea typeface="Times New Roman"/>
                <a:cs typeface="Times New Roman"/>
                <a:sym typeface="Times New Roman"/>
              </a:rPr>
              <a:t>\</a:t>
            </a:r>
            <a:endParaRPr sz="1350">
              <a:highlight>
                <a:srgbClr val="F2F2F2"/>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2dd002fe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2dd002fe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350">
              <a:highlight>
                <a:srgbClr val="F2F2F2"/>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dd002fe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dd002fe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351f8728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351f8728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2dd002fe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2dd002fe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15387" y="231950"/>
            <a:ext cx="88323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FF0000"/>
                </a:solidFill>
              </a:rPr>
              <a:t>Analysis of Donald Trump and Hillary Clinton’s Tweets</a:t>
            </a:r>
            <a:endParaRPr sz="3600">
              <a:solidFill>
                <a:srgbClr val="FF0000"/>
              </a:solidFill>
            </a:endParaRPr>
          </a:p>
        </p:txBody>
      </p:sp>
      <p:sp>
        <p:nvSpPr>
          <p:cNvPr id="57" name="Google Shape;57;p13"/>
          <p:cNvSpPr txBox="1">
            <a:spLocks noGrp="1"/>
          </p:cNvSpPr>
          <p:nvPr>
            <p:ph type="subTitle" idx="1"/>
          </p:nvPr>
        </p:nvSpPr>
        <p:spPr>
          <a:xfrm>
            <a:off x="800850" y="4276350"/>
            <a:ext cx="7542300" cy="645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1"/>
                </a:solidFill>
              </a:rPr>
              <a:t>Ye Wang, Corey Crenshaw, Hannah Belsinger,</a:t>
            </a:r>
            <a:endParaRPr sz="1800" b="1">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 sz="1800" b="1">
                <a:solidFill>
                  <a:schemeClr val="dk1"/>
                </a:solidFill>
              </a:rPr>
              <a:t> Alison Price, and Serena Bastian</a:t>
            </a:r>
            <a:endParaRPr sz="1800" b="1">
              <a:solidFill>
                <a:schemeClr val="dk1"/>
              </a:solidFill>
            </a:endParaRPr>
          </a:p>
          <a:p>
            <a:pPr marL="0" lvl="0" indent="0" algn="ctr" rtl="0">
              <a:spcBef>
                <a:spcPts val="0"/>
              </a:spcBef>
              <a:spcAft>
                <a:spcPts val="0"/>
              </a:spcAft>
              <a:buNone/>
            </a:pPr>
            <a:endParaRPr/>
          </a:p>
        </p:txBody>
      </p:sp>
      <p:pic>
        <p:nvPicPr>
          <p:cNvPr id="58" name="Google Shape;58;p13"/>
          <p:cNvPicPr preferRelativeResize="0"/>
          <p:nvPr/>
        </p:nvPicPr>
        <p:blipFill>
          <a:blip r:embed="rId3">
            <a:alphaModFix/>
          </a:blip>
          <a:stretch>
            <a:fillRect/>
          </a:stretch>
        </p:blipFill>
        <p:spPr>
          <a:xfrm>
            <a:off x="1897474" y="1866525"/>
            <a:ext cx="1772525" cy="2409825"/>
          </a:xfrm>
          <a:prstGeom prst="rect">
            <a:avLst/>
          </a:prstGeom>
          <a:noFill/>
          <a:ln>
            <a:noFill/>
          </a:ln>
        </p:spPr>
      </p:pic>
      <p:pic>
        <p:nvPicPr>
          <p:cNvPr id="59" name="Google Shape;59;p13"/>
          <p:cNvPicPr preferRelativeResize="0"/>
          <p:nvPr/>
        </p:nvPicPr>
        <p:blipFill>
          <a:blip r:embed="rId4">
            <a:alphaModFix/>
          </a:blip>
          <a:stretch>
            <a:fillRect/>
          </a:stretch>
        </p:blipFill>
        <p:spPr>
          <a:xfrm>
            <a:off x="5131550" y="1832774"/>
            <a:ext cx="1670751" cy="2477326"/>
          </a:xfrm>
          <a:prstGeom prst="rect">
            <a:avLst/>
          </a:prstGeom>
          <a:noFill/>
          <a:ln>
            <a:noFill/>
          </a:ln>
        </p:spPr>
      </p:pic>
      <p:pic>
        <p:nvPicPr>
          <p:cNvPr id="60" name="Google Shape;60;p13"/>
          <p:cNvPicPr preferRelativeResize="0"/>
          <p:nvPr/>
        </p:nvPicPr>
        <p:blipFill>
          <a:blip r:embed="rId5">
            <a:alphaModFix/>
          </a:blip>
          <a:stretch>
            <a:fillRect/>
          </a:stretch>
        </p:blipFill>
        <p:spPr>
          <a:xfrm>
            <a:off x="3823887" y="2699312"/>
            <a:ext cx="1153775" cy="93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38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Conclusion</a:t>
            </a:r>
            <a:endParaRPr>
              <a:solidFill>
                <a:srgbClr val="FF0000"/>
              </a:solidFill>
            </a:endParaRPr>
          </a:p>
        </p:txBody>
      </p:sp>
      <p:sp>
        <p:nvSpPr>
          <p:cNvPr id="136" name="Google Shape;136;p22"/>
          <p:cNvSpPr txBox="1">
            <a:spLocks noGrp="1"/>
          </p:cNvSpPr>
          <p:nvPr>
            <p:ph type="body" idx="1"/>
          </p:nvPr>
        </p:nvSpPr>
        <p:spPr>
          <a:xfrm>
            <a:off x="311700" y="1017725"/>
            <a:ext cx="8520600" cy="2342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Text analysis of political communication via Twitter indicates likelihood of a positive influence on the outcome of political campaigns (based on increased interactivity, average retweets, and favorites)</a:t>
            </a:r>
            <a:endParaRPr sz="1400"/>
          </a:p>
          <a:p>
            <a:pPr marL="457200" lvl="0" indent="-317500" algn="l" rtl="0">
              <a:spcBef>
                <a:spcPts val="0"/>
              </a:spcBef>
              <a:spcAft>
                <a:spcPts val="0"/>
              </a:spcAft>
              <a:buSzPts val="1400"/>
              <a:buChar char="●"/>
            </a:pPr>
            <a:r>
              <a:rPr lang="en" sz="1400"/>
              <a:t>There is </a:t>
            </a:r>
            <a:r>
              <a:rPr lang="en" sz="1400" i="1"/>
              <a:t>likely </a:t>
            </a:r>
            <a:r>
              <a:rPr lang="en" sz="1400"/>
              <a:t>a positive relationship between candidates most active on Twitter and having winning election results </a:t>
            </a:r>
            <a:endParaRPr sz="1400"/>
          </a:p>
          <a:p>
            <a:pPr marL="457200" lvl="0" indent="-317500" algn="l" rtl="0">
              <a:spcBef>
                <a:spcPts val="0"/>
              </a:spcBef>
              <a:spcAft>
                <a:spcPts val="0"/>
              </a:spcAft>
              <a:buSzPts val="1400"/>
              <a:buChar char="●"/>
            </a:pPr>
            <a:r>
              <a:rPr lang="en" sz="1400"/>
              <a:t>Sentiment Analysis: All conversation is good conversation </a:t>
            </a:r>
            <a:endParaRPr sz="1400"/>
          </a:p>
          <a:p>
            <a:pPr marL="457200" lvl="0" indent="-317500" algn="l" rtl="0">
              <a:spcBef>
                <a:spcPts val="0"/>
              </a:spcBef>
              <a:spcAft>
                <a:spcPts val="0"/>
              </a:spcAft>
              <a:buSzPts val="1400"/>
              <a:buChar char="●"/>
            </a:pPr>
            <a:r>
              <a:rPr lang="en" sz="1400"/>
              <a:t>In fact </a:t>
            </a:r>
            <a:r>
              <a:rPr lang="en" sz="1400" u="sng"/>
              <a:t>negative </a:t>
            </a:r>
            <a:r>
              <a:rPr lang="en" sz="1400"/>
              <a:t>tweets attract more attention and overkill (Tweeting often) doesn't seem to be an issue</a:t>
            </a:r>
            <a:endParaRPr sz="1400"/>
          </a:p>
          <a:p>
            <a:pPr marL="457200" lvl="0" indent="-317500" algn="l" rtl="0">
              <a:spcBef>
                <a:spcPts val="0"/>
              </a:spcBef>
              <a:spcAft>
                <a:spcPts val="0"/>
              </a:spcAft>
              <a:buSzPts val="1400"/>
              <a:buChar char="●"/>
            </a:pPr>
            <a:r>
              <a:rPr lang="en" sz="1400"/>
              <a:t>Understanding popular trends like common keywords, tweet length, frequency, and most retweeted topics allows candidates to better speak to their audience and engage based on relevant topics </a:t>
            </a:r>
            <a:endParaRPr sz="1400"/>
          </a:p>
          <a:p>
            <a:pPr marL="457200" lvl="0" indent="-317500" algn="l" rtl="0">
              <a:spcBef>
                <a:spcPts val="0"/>
              </a:spcBef>
              <a:spcAft>
                <a:spcPts val="0"/>
              </a:spcAft>
              <a:buSzPts val="1400"/>
              <a:buChar char="●"/>
            </a:pPr>
            <a:r>
              <a:rPr lang="en" sz="1400"/>
              <a:t>Great tool for learning and </a:t>
            </a:r>
            <a:r>
              <a:rPr lang="en" sz="1400" i="1"/>
              <a:t>enhancing (</a:t>
            </a:r>
            <a:r>
              <a:rPr lang="en" sz="1400"/>
              <a:t>not promising) success of future campaign strategy if utilized correctly!</a:t>
            </a:r>
            <a:endParaRPr sz="1400"/>
          </a:p>
          <a:p>
            <a:pPr marL="0" lvl="0" indent="0" algn="l" rtl="0">
              <a:lnSpc>
                <a:spcPct val="100000"/>
              </a:lnSpc>
              <a:spcBef>
                <a:spcPts val="1600"/>
              </a:spcBef>
              <a:spcAft>
                <a:spcPts val="1600"/>
              </a:spcAft>
              <a:buNone/>
            </a:pPr>
            <a:endParaRPr sz="900"/>
          </a:p>
        </p:txBody>
      </p:sp>
      <p:pic>
        <p:nvPicPr>
          <p:cNvPr id="137" name="Google Shape;137;p22"/>
          <p:cNvPicPr preferRelativeResize="0"/>
          <p:nvPr/>
        </p:nvPicPr>
        <p:blipFill>
          <a:blip r:embed="rId3">
            <a:alphaModFix/>
          </a:blip>
          <a:stretch>
            <a:fillRect/>
          </a:stretch>
        </p:blipFill>
        <p:spPr>
          <a:xfrm>
            <a:off x="3498386" y="3703575"/>
            <a:ext cx="2147225" cy="134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Data Set Overview </a:t>
            </a:r>
            <a:endParaRPr>
              <a:solidFill>
                <a:srgbClr val="FF0000"/>
              </a:solidFill>
            </a:endParaRPr>
          </a:p>
        </p:txBody>
      </p:sp>
      <p:sp>
        <p:nvSpPr>
          <p:cNvPr id="66" name="Google Shape;66;p14"/>
          <p:cNvSpPr txBox="1">
            <a:spLocks noGrp="1"/>
          </p:cNvSpPr>
          <p:nvPr>
            <p:ph type="body" idx="1"/>
          </p:nvPr>
        </p:nvSpPr>
        <p:spPr>
          <a:xfrm>
            <a:off x="311700" y="1152475"/>
            <a:ext cx="85923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rgbClr val="000000"/>
                </a:solidFill>
              </a:rPr>
              <a:t>Hillary Clinton and Donald Trump Tweets Dataset </a:t>
            </a:r>
            <a:endParaRPr sz="1600" b="1">
              <a:solidFill>
                <a:srgbClr val="000000"/>
              </a:solidFill>
            </a:endParaRPr>
          </a:p>
          <a:p>
            <a:pPr marL="0" lvl="0" indent="0" algn="l" rtl="0">
              <a:lnSpc>
                <a:spcPct val="100000"/>
              </a:lnSpc>
              <a:spcBef>
                <a:spcPts val="1600"/>
              </a:spcBef>
              <a:spcAft>
                <a:spcPts val="0"/>
              </a:spcAft>
              <a:buNone/>
            </a:pPr>
            <a:r>
              <a:rPr lang="en" sz="1600">
                <a:solidFill>
                  <a:srgbClr val="000000"/>
                </a:solidFill>
              </a:rPr>
              <a:t>Records contain Tweets in which Hillary Clinton and/or Donald Trump created, reproduced, or replied to during the 2016 US presidential election campaigns. After cleaning the data relevant to our analysis, there are 6,444 records and 11 columns. </a:t>
            </a:r>
            <a:endParaRPr sz="1600">
              <a:solidFill>
                <a:srgbClr val="000000"/>
              </a:solidFill>
            </a:endParaRPr>
          </a:p>
          <a:p>
            <a:pPr marL="0" lvl="0" indent="0" algn="l" rtl="0">
              <a:lnSpc>
                <a:spcPct val="100000"/>
              </a:lnSpc>
              <a:spcBef>
                <a:spcPts val="1600"/>
              </a:spcBef>
              <a:spcAft>
                <a:spcPts val="1600"/>
              </a:spcAft>
              <a:buNone/>
            </a:pPr>
            <a:endParaRPr sz="1600">
              <a:solidFill>
                <a:srgbClr val="000000"/>
              </a:solidFill>
            </a:endParaRPr>
          </a:p>
        </p:txBody>
      </p:sp>
      <p:pic>
        <p:nvPicPr>
          <p:cNvPr id="67" name="Google Shape;67;p14"/>
          <p:cNvPicPr preferRelativeResize="0"/>
          <p:nvPr/>
        </p:nvPicPr>
        <p:blipFill>
          <a:blip r:embed="rId3">
            <a:alphaModFix/>
          </a:blip>
          <a:stretch>
            <a:fillRect/>
          </a:stretch>
        </p:blipFill>
        <p:spPr>
          <a:xfrm>
            <a:off x="5787275" y="2720294"/>
            <a:ext cx="2852000" cy="1899805"/>
          </a:xfrm>
          <a:prstGeom prst="rect">
            <a:avLst/>
          </a:prstGeom>
          <a:noFill/>
          <a:ln>
            <a:noFill/>
          </a:ln>
        </p:spPr>
      </p:pic>
      <p:sp>
        <p:nvSpPr>
          <p:cNvPr id="68" name="Google Shape;68;p14"/>
          <p:cNvSpPr txBox="1"/>
          <p:nvPr/>
        </p:nvSpPr>
        <p:spPr>
          <a:xfrm>
            <a:off x="311700" y="2458650"/>
            <a:ext cx="4835400" cy="24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Proxima Nova"/>
                <a:ea typeface="Proxima Nova"/>
                <a:cs typeface="Proxima Nova"/>
                <a:sym typeface="Proxima Nova"/>
              </a:rPr>
              <a:t>Why this data set interested our team?</a:t>
            </a:r>
            <a:endParaRPr sz="1600" b="1">
              <a:latin typeface="Proxima Nova"/>
              <a:ea typeface="Proxima Nova"/>
              <a:cs typeface="Proxima Nova"/>
              <a:sym typeface="Proxima Nova"/>
            </a:endParaRPr>
          </a:p>
          <a:p>
            <a:pPr marL="0" lvl="0" indent="0" algn="l" rtl="0">
              <a:spcBef>
                <a:spcPts val="1600"/>
              </a:spcBef>
              <a:spcAft>
                <a:spcPts val="1600"/>
              </a:spcAft>
              <a:buNone/>
            </a:pPr>
            <a:r>
              <a:rPr lang="en" sz="1600">
                <a:latin typeface="Proxima Nova"/>
                <a:ea typeface="Proxima Nova"/>
                <a:cs typeface="Proxima Nova"/>
                <a:sym typeface="Proxima Nova"/>
              </a:rPr>
              <a:t>This dataset interested our team because we thought it would be insightful to do text mining on Tweets. We chose Donald Trump and Hillary Clinton’s tweets because we suspect Twitter played a primary role in the 2016 election, indicating that having a social media presence immensely influence the outcome of political campaigns.</a:t>
            </a:r>
            <a:endParaRPr sz="16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Dataset Overview </a:t>
            </a:r>
            <a:endParaRPr>
              <a:solidFill>
                <a:srgbClr val="FF0000"/>
              </a:solidFill>
            </a:endParaRPr>
          </a:p>
          <a:p>
            <a:pPr marL="0" lvl="0" indent="0" algn="l" rtl="0">
              <a:spcBef>
                <a:spcPts val="0"/>
              </a:spcBef>
              <a:spcAft>
                <a:spcPts val="0"/>
              </a:spcAft>
              <a:buNone/>
            </a:pPr>
            <a:endParaRPr/>
          </a:p>
        </p:txBody>
      </p:sp>
      <p:sp>
        <p:nvSpPr>
          <p:cNvPr id="74" name="Google Shape;74;p15"/>
          <p:cNvSpPr txBox="1">
            <a:spLocks noGrp="1"/>
          </p:cNvSpPr>
          <p:nvPr>
            <p:ph type="body" idx="1"/>
          </p:nvPr>
        </p:nvSpPr>
        <p:spPr>
          <a:xfrm>
            <a:off x="346100" y="1080875"/>
            <a:ext cx="5311800"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400" b="1">
                <a:solidFill>
                  <a:srgbClr val="000000"/>
                </a:solidFill>
              </a:rPr>
              <a:t>Column Distributions and Statistics</a:t>
            </a:r>
            <a:endParaRPr sz="1400">
              <a:solidFill>
                <a:srgbClr val="000000"/>
              </a:solidFill>
            </a:endParaRPr>
          </a:p>
          <a:p>
            <a:pPr marL="457200" lvl="0" indent="-317500" algn="l" rtl="0">
              <a:lnSpc>
                <a:spcPct val="100000"/>
              </a:lnSpc>
              <a:spcBef>
                <a:spcPts val="0"/>
              </a:spcBef>
              <a:spcAft>
                <a:spcPts val="0"/>
              </a:spcAft>
              <a:buSzPts val="1400"/>
              <a:buFont typeface="Arial"/>
              <a:buChar char="●"/>
            </a:pPr>
            <a:r>
              <a:rPr lang="en" sz="1400" b="1">
                <a:solidFill>
                  <a:srgbClr val="000000"/>
                </a:solidFill>
              </a:rPr>
              <a:t>Handle</a:t>
            </a:r>
            <a:r>
              <a:rPr lang="en" sz="1400">
                <a:solidFill>
                  <a:srgbClr val="000000"/>
                </a:solidFill>
              </a:rPr>
              <a:t> - 3,226 Tweets from @HillaryClinton, 3,218 Tweets from @realDonaldTrump</a:t>
            </a:r>
            <a:endParaRPr sz="1400">
              <a:solidFill>
                <a:srgbClr val="000000"/>
              </a:solidFill>
            </a:endParaRPr>
          </a:p>
          <a:p>
            <a:pPr marL="457200" lvl="0" indent="-317500" algn="l" rtl="0">
              <a:lnSpc>
                <a:spcPct val="100000"/>
              </a:lnSpc>
              <a:spcBef>
                <a:spcPts val="0"/>
              </a:spcBef>
              <a:spcAft>
                <a:spcPts val="0"/>
              </a:spcAft>
              <a:buSzPts val="1400"/>
              <a:buFont typeface="Arial"/>
              <a:buChar char="●"/>
            </a:pPr>
            <a:r>
              <a:rPr lang="en" sz="1400" b="1">
                <a:solidFill>
                  <a:srgbClr val="000000"/>
                </a:solidFill>
              </a:rPr>
              <a:t>Retweets</a:t>
            </a:r>
            <a:r>
              <a:rPr lang="en" sz="1400">
                <a:solidFill>
                  <a:srgbClr val="000000"/>
                </a:solidFill>
              </a:rPr>
              <a:t> - 722 total retweets, 5,722 non-retweeted Tweets</a:t>
            </a:r>
            <a:endParaRPr sz="1400">
              <a:solidFill>
                <a:srgbClr val="000000"/>
              </a:solidFill>
            </a:endParaRPr>
          </a:p>
          <a:p>
            <a:pPr marL="457200" lvl="0" indent="-317500" algn="l" rtl="0">
              <a:lnSpc>
                <a:spcPct val="100000"/>
              </a:lnSpc>
              <a:spcBef>
                <a:spcPts val="0"/>
              </a:spcBef>
              <a:spcAft>
                <a:spcPts val="0"/>
              </a:spcAft>
              <a:buSzPts val="1400"/>
              <a:buFont typeface="Arial"/>
              <a:buChar char="●"/>
            </a:pPr>
            <a:r>
              <a:rPr lang="en" sz="1400" b="1">
                <a:solidFill>
                  <a:srgbClr val="000000"/>
                </a:solidFill>
              </a:rPr>
              <a:t>Original Authors </a:t>
            </a:r>
            <a:r>
              <a:rPr lang="en" sz="1400">
                <a:solidFill>
                  <a:srgbClr val="000000"/>
                </a:solidFill>
              </a:rPr>
              <a:t>- There are 279 unique authors from which Trump and Hillary have retweeted Tweets</a:t>
            </a:r>
            <a:endParaRPr sz="1400">
              <a:solidFill>
                <a:srgbClr val="000000"/>
              </a:solidFill>
            </a:endParaRPr>
          </a:p>
          <a:p>
            <a:pPr marL="457200" lvl="0" indent="-317500" algn="l" rtl="0">
              <a:lnSpc>
                <a:spcPct val="100000"/>
              </a:lnSpc>
              <a:spcBef>
                <a:spcPts val="0"/>
              </a:spcBef>
              <a:spcAft>
                <a:spcPts val="0"/>
              </a:spcAft>
              <a:buSzPts val="1400"/>
              <a:buFont typeface="Arial"/>
              <a:buChar char="●"/>
            </a:pPr>
            <a:r>
              <a:rPr lang="en" sz="1400" b="1">
                <a:solidFill>
                  <a:srgbClr val="000000"/>
                </a:solidFill>
              </a:rPr>
              <a:t>Time</a:t>
            </a:r>
            <a:r>
              <a:rPr lang="en" sz="1400">
                <a:solidFill>
                  <a:srgbClr val="000000"/>
                </a:solidFill>
              </a:rPr>
              <a:t> - The dataset analyzes Tweets over a 267 day period, from 01/05/2016 to 09/28/2016</a:t>
            </a:r>
            <a:endParaRPr sz="1400">
              <a:solidFill>
                <a:srgbClr val="000000"/>
              </a:solidFill>
            </a:endParaRPr>
          </a:p>
          <a:p>
            <a:pPr marL="457200" lvl="0" indent="-317500" algn="l" rtl="0">
              <a:lnSpc>
                <a:spcPct val="100000"/>
              </a:lnSpc>
              <a:spcBef>
                <a:spcPts val="0"/>
              </a:spcBef>
              <a:spcAft>
                <a:spcPts val="0"/>
              </a:spcAft>
              <a:buSzPts val="1400"/>
              <a:buFont typeface="Arial"/>
              <a:buChar char="●"/>
            </a:pPr>
            <a:r>
              <a:rPr lang="en" sz="1400" b="1">
                <a:solidFill>
                  <a:srgbClr val="000000"/>
                </a:solidFill>
              </a:rPr>
              <a:t>In Reply To</a:t>
            </a:r>
            <a:r>
              <a:rPr lang="en" sz="1400">
                <a:solidFill>
                  <a:srgbClr val="000000"/>
                </a:solidFill>
              </a:rPr>
              <a:t> - Trump and Hillary replied to 12 unique Twitter accounts</a:t>
            </a:r>
            <a:endParaRPr sz="1400">
              <a:solidFill>
                <a:srgbClr val="000000"/>
              </a:solidFill>
            </a:endParaRPr>
          </a:p>
          <a:p>
            <a:pPr marL="457200" lvl="0" indent="-317500" algn="l" rtl="0">
              <a:lnSpc>
                <a:spcPct val="100000"/>
              </a:lnSpc>
              <a:spcBef>
                <a:spcPts val="0"/>
              </a:spcBef>
              <a:spcAft>
                <a:spcPts val="0"/>
              </a:spcAft>
              <a:buSzPts val="1400"/>
              <a:buFont typeface="Arial"/>
              <a:buChar char="●"/>
            </a:pPr>
            <a:r>
              <a:rPr lang="en" sz="1400" b="1">
                <a:solidFill>
                  <a:srgbClr val="000000"/>
                </a:solidFill>
              </a:rPr>
              <a:t>Quote Tweets </a:t>
            </a:r>
            <a:r>
              <a:rPr lang="en" sz="1400">
                <a:solidFill>
                  <a:srgbClr val="000000"/>
                </a:solidFill>
              </a:rPr>
              <a:t>- Trump and Hillary posted 6,234 total non-quote Tweets and 210 total quote Tweets</a:t>
            </a:r>
            <a:endParaRPr sz="1400" b="1"/>
          </a:p>
          <a:p>
            <a:pPr marL="457200" lvl="0" indent="-304800" algn="l" rtl="0">
              <a:lnSpc>
                <a:spcPct val="100000"/>
              </a:lnSpc>
              <a:spcBef>
                <a:spcPts val="0"/>
              </a:spcBef>
              <a:spcAft>
                <a:spcPts val="0"/>
              </a:spcAft>
              <a:buSzPts val="1200"/>
              <a:buChar char="●"/>
            </a:pPr>
            <a:r>
              <a:rPr lang="en" sz="1400" b="1">
                <a:solidFill>
                  <a:srgbClr val="000000"/>
                </a:solidFill>
              </a:rPr>
              <a:t>Language </a:t>
            </a:r>
            <a:r>
              <a:rPr lang="en" sz="1400">
                <a:solidFill>
                  <a:srgbClr val="000000"/>
                </a:solidFill>
              </a:rPr>
              <a:t>- Clinton and Trump created 79 and 85 non-English Tweets, respectively.</a:t>
            </a:r>
            <a:endParaRPr sz="1200"/>
          </a:p>
          <a:p>
            <a:pPr marL="0" lvl="0" indent="0" algn="l" rtl="0">
              <a:lnSpc>
                <a:spcPct val="100000"/>
              </a:lnSpc>
              <a:spcBef>
                <a:spcPts val="0"/>
              </a:spcBef>
              <a:spcAft>
                <a:spcPts val="1600"/>
              </a:spcAft>
              <a:buNone/>
            </a:pPr>
            <a:r>
              <a:rPr lang="en" sz="1200"/>
              <a:t> </a:t>
            </a:r>
            <a:endParaRPr sz="1200"/>
          </a:p>
        </p:txBody>
      </p:sp>
      <p:pic>
        <p:nvPicPr>
          <p:cNvPr id="75" name="Google Shape;75;p15"/>
          <p:cNvPicPr preferRelativeResize="0"/>
          <p:nvPr/>
        </p:nvPicPr>
        <p:blipFill>
          <a:blip r:embed="rId3">
            <a:alphaModFix/>
          </a:blip>
          <a:stretch>
            <a:fillRect/>
          </a:stretch>
        </p:blipFill>
        <p:spPr>
          <a:xfrm>
            <a:off x="5891850" y="961313"/>
            <a:ext cx="2794443" cy="38209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Key Questions </a:t>
            </a:r>
            <a:endParaRPr>
              <a:solidFill>
                <a:srgbClr val="FF0000"/>
              </a:solidFill>
            </a:endParaRPr>
          </a:p>
        </p:txBody>
      </p:sp>
      <p:sp>
        <p:nvSpPr>
          <p:cNvPr id="81" name="Google Shape;81;p16"/>
          <p:cNvSpPr txBox="1">
            <a:spLocks noGrp="1"/>
          </p:cNvSpPr>
          <p:nvPr>
            <p:ph type="body" idx="1"/>
          </p:nvPr>
        </p:nvSpPr>
        <p:spPr>
          <a:xfrm>
            <a:off x="148150" y="1325700"/>
            <a:ext cx="8520600" cy="2685000"/>
          </a:xfrm>
          <a:prstGeom prst="rect">
            <a:avLst/>
          </a:prstGeom>
        </p:spPr>
        <p:txBody>
          <a:bodyPr spcFirstLastPara="1" wrap="square" lIns="91425" tIns="91425" rIns="91425" bIns="91425" anchor="t" anchorCtr="0">
            <a:noAutofit/>
          </a:bodyPr>
          <a:lstStyle/>
          <a:p>
            <a:pPr marL="457200" lvl="0" indent="-311150" algn="just" rtl="0">
              <a:lnSpc>
                <a:spcPct val="200000"/>
              </a:lnSpc>
              <a:spcBef>
                <a:spcPts val="0"/>
              </a:spcBef>
              <a:spcAft>
                <a:spcPts val="0"/>
              </a:spcAft>
              <a:buClr>
                <a:srgbClr val="000000"/>
              </a:buClr>
              <a:buSzPts val="1300"/>
              <a:buAutoNum type="arabicPeriod"/>
            </a:pPr>
            <a:r>
              <a:rPr lang="en" sz="1300" b="1">
                <a:solidFill>
                  <a:srgbClr val="000000"/>
                </a:solidFill>
              </a:rPr>
              <a:t>Is Donald Trump or Hillary Clinton more active on Twitter?</a:t>
            </a:r>
            <a:endParaRPr sz="1300" b="1">
              <a:solidFill>
                <a:srgbClr val="000000"/>
              </a:solidFill>
            </a:endParaRPr>
          </a:p>
          <a:p>
            <a:pPr marL="457200" lvl="0" indent="-311150" algn="l" rtl="0">
              <a:lnSpc>
                <a:spcPct val="200000"/>
              </a:lnSpc>
              <a:spcBef>
                <a:spcPts val="0"/>
              </a:spcBef>
              <a:spcAft>
                <a:spcPts val="0"/>
              </a:spcAft>
              <a:buClr>
                <a:srgbClr val="000000"/>
              </a:buClr>
              <a:buSzPts val="1300"/>
              <a:buAutoNum type="arabicPeriod"/>
            </a:pPr>
            <a:r>
              <a:rPr lang="en" sz="1300" b="1">
                <a:solidFill>
                  <a:srgbClr val="000000"/>
                </a:solidFill>
              </a:rPr>
              <a:t>What are the most popular topics each candidate talks about? </a:t>
            </a:r>
            <a:endParaRPr sz="1300" b="1">
              <a:solidFill>
                <a:srgbClr val="000000"/>
              </a:solidFill>
            </a:endParaRPr>
          </a:p>
          <a:p>
            <a:pPr marL="457200" lvl="0" indent="-311150" algn="l" rtl="0">
              <a:lnSpc>
                <a:spcPct val="200000"/>
              </a:lnSpc>
              <a:spcBef>
                <a:spcPts val="0"/>
              </a:spcBef>
              <a:spcAft>
                <a:spcPts val="0"/>
              </a:spcAft>
              <a:buClr>
                <a:srgbClr val="000000"/>
              </a:buClr>
              <a:buSzPts val="1300"/>
              <a:buAutoNum type="arabicPeriod"/>
            </a:pPr>
            <a:r>
              <a:rPr lang="en" sz="1300" b="1">
                <a:solidFill>
                  <a:srgbClr val="000000"/>
                </a:solidFill>
              </a:rPr>
              <a:t>Based on the candidates’ most frequently used terms, are their Tweets more or less effective when these terms are used?</a:t>
            </a:r>
            <a:endParaRPr sz="1300" b="1">
              <a:solidFill>
                <a:srgbClr val="000000"/>
              </a:solidFill>
            </a:endParaRPr>
          </a:p>
          <a:p>
            <a:pPr marL="457200" lvl="0" indent="-311150" algn="l" rtl="0">
              <a:lnSpc>
                <a:spcPct val="200000"/>
              </a:lnSpc>
              <a:spcBef>
                <a:spcPts val="0"/>
              </a:spcBef>
              <a:spcAft>
                <a:spcPts val="0"/>
              </a:spcAft>
              <a:buClr>
                <a:srgbClr val="000000"/>
              </a:buClr>
              <a:buSzPts val="1300"/>
              <a:buAutoNum type="arabicPeriod"/>
            </a:pPr>
            <a:r>
              <a:rPr lang="en" sz="1300" b="1">
                <a:solidFill>
                  <a:srgbClr val="000000"/>
                </a:solidFill>
              </a:rPr>
              <a:t>Do Tweets made by the presidential candidates include more positive or negative words?</a:t>
            </a:r>
            <a:endParaRPr sz="1300" b="1">
              <a:solidFill>
                <a:srgbClr val="000000"/>
              </a:solidFill>
            </a:endParaRPr>
          </a:p>
          <a:p>
            <a:pPr marL="457200" lvl="0" indent="-311150" algn="l" rtl="0">
              <a:lnSpc>
                <a:spcPct val="200000"/>
              </a:lnSpc>
              <a:spcBef>
                <a:spcPts val="0"/>
              </a:spcBef>
              <a:spcAft>
                <a:spcPts val="0"/>
              </a:spcAft>
              <a:buClr>
                <a:srgbClr val="000000"/>
              </a:buClr>
              <a:buSzPts val="1300"/>
              <a:buAutoNum type="arabicPeriod"/>
            </a:pPr>
            <a:r>
              <a:rPr lang="en" sz="1300" b="1">
                <a:solidFill>
                  <a:srgbClr val="000000"/>
                </a:solidFill>
              </a:rPr>
              <a:t>Does the use of sentimental words affect the number of likes and retweets on a candidate’s Tweet?</a:t>
            </a:r>
            <a:endParaRPr sz="1300" b="1">
              <a:solidFill>
                <a:srgbClr val="000000"/>
              </a:solidFill>
            </a:endParaRPr>
          </a:p>
          <a:p>
            <a:pPr marL="0" lvl="0" indent="0" algn="l" rtl="0">
              <a:lnSpc>
                <a:spcPct val="200000"/>
              </a:lnSpc>
              <a:spcBef>
                <a:spcPts val="0"/>
              </a:spcBef>
              <a:spcAft>
                <a:spcPts val="0"/>
              </a:spcAft>
              <a:buNone/>
            </a:pPr>
            <a:endParaRPr sz="1300" b="1">
              <a:solidFill>
                <a:srgbClr val="000000"/>
              </a:solidFill>
            </a:endParaRPr>
          </a:p>
          <a:p>
            <a:pPr marL="457200" lvl="0" indent="0" algn="l" rtl="0">
              <a:lnSpc>
                <a:spcPct val="200000"/>
              </a:lnSpc>
              <a:spcBef>
                <a:spcPts val="0"/>
              </a:spcBef>
              <a:spcAft>
                <a:spcPts val="0"/>
              </a:spcAft>
              <a:buNone/>
            </a:pPr>
            <a:endParaRPr sz="1400" b="1">
              <a:solidFill>
                <a:srgbClr val="000000"/>
              </a:solidFill>
              <a:latin typeface="Arial"/>
              <a:ea typeface="Arial"/>
              <a:cs typeface="Arial"/>
              <a:sym typeface="Arial"/>
            </a:endParaRPr>
          </a:p>
          <a:p>
            <a:pPr marL="457200" lvl="0" indent="0" algn="l" rtl="0">
              <a:lnSpc>
                <a:spcPct val="200000"/>
              </a:lnSpc>
              <a:spcBef>
                <a:spcPts val="0"/>
              </a:spcBef>
              <a:spcAft>
                <a:spcPts val="0"/>
              </a:spcAft>
              <a:buNone/>
            </a:pPr>
            <a:endParaRPr b="1">
              <a:latin typeface="Arial"/>
              <a:ea typeface="Arial"/>
              <a:cs typeface="Arial"/>
              <a:sym typeface="Arial"/>
            </a:endParaRPr>
          </a:p>
          <a:p>
            <a:pPr marL="0" lvl="0" indent="0" algn="l" rtl="0">
              <a:spcBef>
                <a:spcPts val="0"/>
              </a:spcBef>
              <a:spcAft>
                <a:spcPts val="1600"/>
              </a:spcAft>
              <a:buNone/>
            </a:pPr>
            <a:endParaRPr/>
          </a:p>
        </p:txBody>
      </p:sp>
      <p:pic>
        <p:nvPicPr>
          <p:cNvPr id="82" name="Google Shape;82;p16"/>
          <p:cNvPicPr preferRelativeResize="0"/>
          <p:nvPr/>
        </p:nvPicPr>
        <p:blipFill>
          <a:blip r:embed="rId3">
            <a:alphaModFix/>
          </a:blip>
          <a:stretch>
            <a:fillRect/>
          </a:stretch>
        </p:blipFill>
        <p:spPr>
          <a:xfrm>
            <a:off x="7350025" y="210625"/>
            <a:ext cx="1482275" cy="1482275"/>
          </a:xfrm>
          <a:prstGeom prst="rect">
            <a:avLst/>
          </a:prstGeom>
          <a:noFill/>
          <a:ln>
            <a:noFill/>
          </a:ln>
        </p:spPr>
      </p:pic>
      <p:pic>
        <p:nvPicPr>
          <p:cNvPr id="83" name="Google Shape;83;p16"/>
          <p:cNvPicPr preferRelativeResize="0"/>
          <p:nvPr/>
        </p:nvPicPr>
        <p:blipFill>
          <a:blip r:embed="rId4">
            <a:alphaModFix/>
          </a:blip>
          <a:stretch>
            <a:fillRect/>
          </a:stretch>
        </p:blipFill>
        <p:spPr>
          <a:xfrm>
            <a:off x="6085725" y="303699"/>
            <a:ext cx="1312475" cy="119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162950" y="234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Connection to App</a:t>
            </a:r>
            <a:endParaRPr>
              <a:solidFill>
                <a:srgbClr val="FF0000"/>
              </a:solidFill>
            </a:endParaRPr>
          </a:p>
        </p:txBody>
      </p:sp>
      <p:sp>
        <p:nvSpPr>
          <p:cNvPr id="89" name="Google Shape;89;p17"/>
          <p:cNvSpPr txBox="1"/>
          <p:nvPr/>
        </p:nvSpPr>
        <p:spPr>
          <a:xfrm>
            <a:off x="162950" y="807050"/>
            <a:ext cx="8165700" cy="17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Our App Idea: </a:t>
            </a:r>
            <a:endParaRPr b="1">
              <a:latin typeface="Proxima Nova"/>
              <a:ea typeface="Proxima Nova"/>
              <a:cs typeface="Proxima Nova"/>
              <a:sym typeface="Proxima Nova"/>
            </a:endParaRPr>
          </a:p>
          <a:p>
            <a:pPr marL="457200" lvl="0" indent="-304800" algn="l" rtl="0">
              <a:lnSpc>
                <a:spcPct val="200000"/>
              </a:lnSpc>
              <a:spcBef>
                <a:spcPts val="0"/>
              </a:spcBef>
              <a:spcAft>
                <a:spcPts val="0"/>
              </a:spcAft>
              <a:buSzPts val="1200"/>
              <a:buFont typeface="Proxima Nova"/>
              <a:buChar char="●"/>
            </a:pPr>
            <a:r>
              <a:rPr lang="en" sz="1200">
                <a:latin typeface="Proxima Nova"/>
                <a:ea typeface="Proxima Nova"/>
                <a:cs typeface="Proxima Nova"/>
                <a:sym typeface="Proxima Nova"/>
              </a:rPr>
              <a:t>A dashboard application showing information on Trump and Clinton’s tweets from the 2016 Presidential Election such as important summary statistics, most popular tweets and most common topics.</a:t>
            </a:r>
            <a:endParaRPr sz="1200">
              <a:latin typeface="Proxima Nova"/>
              <a:ea typeface="Proxima Nova"/>
              <a:cs typeface="Proxima Nova"/>
              <a:sym typeface="Proxima Nova"/>
            </a:endParaRPr>
          </a:p>
          <a:p>
            <a:pPr marL="457200" lvl="0" indent="-304800" algn="l" rtl="0">
              <a:lnSpc>
                <a:spcPct val="200000"/>
              </a:lnSpc>
              <a:spcBef>
                <a:spcPts val="0"/>
              </a:spcBef>
              <a:spcAft>
                <a:spcPts val="0"/>
              </a:spcAft>
              <a:buSzPts val="1200"/>
              <a:buFont typeface="Proxima Nova"/>
              <a:buChar char="●"/>
            </a:pPr>
            <a:r>
              <a:rPr lang="en" sz="1200">
                <a:latin typeface="Proxima Nova"/>
                <a:ea typeface="Proxima Nova"/>
                <a:cs typeface="Proxima Nova"/>
                <a:sym typeface="Proxima Nova"/>
              </a:rPr>
              <a:t>A user can access this dashboard if they want to see a general overview and gather basic information about Trump or Clinton’s tweets during the 2016 campaign. </a:t>
            </a:r>
            <a:endParaRPr sz="1200">
              <a:latin typeface="Times New Roman"/>
              <a:ea typeface="Times New Roman"/>
              <a:cs typeface="Times New Roman"/>
              <a:sym typeface="Times New Roman"/>
            </a:endParaRPr>
          </a:p>
        </p:txBody>
      </p:sp>
      <p:sp>
        <p:nvSpPr>
          <p:cNvPr id="90" name="Google Shape;90;p17"/>
          <p:cNvSpPr txBox="1"/>
          <p:nvPr/>
        </p:nvSpPr>
        <p:spPr>
          <a:xfrm>
            <a:off x="162950" y="2468050"/>
            <a:ext cx="5089500" cy="832800"/>
          </a:xfrm>
          <a:prstGeom prst="rect">
            <a:avLst/>
          </a:prstGeom>
          <a:noFill/>
          <a:ln>
            <a:noFill/>
          </a:ln>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SzPts val="1200"/>
              <a:buFont typeface="Proxima Nova"/>
              <a:buChar char="●"/>
            </a:pPr>
            <a:r>
              <a:rPr lang="en" sz="1200">
                <a:latin typeface="Proxima Nova"/>
                <a:ea typeface="Proxima Nova"/>
                <a:cs typeface="Proxima Nova"/>
                <a:sym typeface="Proxima Nova"/>
              </a:rPr>
              <a:t>These summary statistics can provide further insight into not only who the target audience is, but also what strategy should be implemented in terms of campaign initiatives, speaking points, and messages directed towards supporters.</a:t>
            </a:r>
            <a:endParaRPr sz="1200">
              <a:latin typeface="Proxima Nova"/>
              <a:ea typeface="Proxima Nova"/>
              <a:cs typeface="Proxima Nova"/>
              <a:sym typeface="Proxima Nova"/>
            </a:endParaRPr>
          </a:p>
          <a:p>
            <a:pPr marL="457200" lvl="0" indent="-304800" algn="l" rtl="0">
              <a:lnSpc>
                <a:spcPct val="200000"/>
              </a:lnSpc>
              <a:spcBef>
                <a:spcPts val="0"/>
              </a:spcBef>
              <a:spcAft>
                <a:spcPts val="0"/>
              </a:spcAft>
              <a:buSzPts val="1200"/>
              <a:buFont typeface="Proxima Nova"/>
              <a:buChar char="●"/>
            </a:pPr>
            <a:r>
              <a:rPr lang="en" sz="1200">
                <a:latin typeface="Proxima Nova"/>
                <a:ea typeface="Proxima Nova"/>
                <a:cs typeface="Proxima Nova"/>
                <a:sym typeface="Proxima Nova"/>
              </a:rPr>
              <a:t>We would create relevant campaign advertisements based on the relevant topics candidates tweet about in correlation with what tweets supporters favor the most.</a:t>
            </a:r>
            <a:endParaRPr sz="1200">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pic>
        <p:nvPicPr>
          <p:cNvPr id="91" name="Google Shape;91;p17"/>
          <p:cNvPicPr preferRelativeResize="0"/>
          <p:nvPr/>
        </p:nvPicPr>
        <p:blipFill>
          <a:blip r:embed="rId3">
            <a:alphaModFix/>
          </a:blip>
          <a:stretch>
            <a:fillRect/>
          </a:stretch>
        </p:blipFill>
        <p:spPr>
          <a:xfrm>
            <a:off x="5339300" y="2315200"/>
            <a:ext cx="3656074" cy="257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135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Exploratory Data Analysis</a:t>
            </a:r>
            <a:endParaRPr>
              <a:solidFill>
                <a:srgbClr val="FF0000"/>
              </a:solidFill>
            </a:endParaRPr>
          </a:p>
        </p:txBody>
      </p:sp>
      <p:sp>
        <p:nvSpPr>
          <p:cNvPr id="97" name="Google Shape;97;p18"/>
          <p:cNvSpPr txBox="1">
            <a:spLocks noGrp="1"/>
          </p:cNvSpPr>
          <p:nvPr>
            <p:ph type="body" idx="1"/>
          </p:nvPr>
        </p:nvSpPr>
        <p:spPr>
          <a:xfrm>
            <a:off x="275450" y="1217875"/>
            <a:ext cx="4028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1600"/>
              </a:spcBef>
              <a:spcAft>
                <a:spcPts val="0"/>
              </a:spcAft>
              <a:buNone/>
            </a:pPr>
            <a:endParaRPr sz="1600"/>
          </a:p>
          <a:p>
            <a:pPr marL="0" lvl="0" indent="0" algn="l" rtl="0">
              <a:spcBef>
                <a:spcPts val="1600"/>
              </a:spcBef>
              <a:spcAft>
                <a:spcPts val="0"/>
              </a:spcAft>
              <a:buNone/>
            </a:pPr>
            <a:endParaRPr/>
          </a:p>
          <a:p>
            <a:pPr marL="0" lvl="0" indent="0" algn="l" rtl="0">
              <a:spcBef>
                <a:spcPts val="1600"/>
              </a:spcBef>
              <a:spcAft>
                <a:spcPts val="0"/>
              </a:spcAft>
              <a:buNone/>
            </a:pPr>
            <a:endParaRPr sz="1400">
              <a:solidFill>
                <a:srgbClr val="000000"/>
              </a:solidFill>
            </a:endParaRPr>
          </a:p>
          <a:p>
            <a:pPr marL="0" lvl="0" indent="0" algn="l" rtl="0">
              <a:spcBef>
                <a:spcPts val="1600"/>
              </a:spcBef>
              <a:spcAft>
                <a:spcPts val="0"/>
              </a:spcAft>
              <a:buNone/>
            </a:pPr>
            <a:endParaRPr sz="1400">
              <a:solidFill>
                <a:srgbClr val="000000"/>
              </a:solidFill>
            </a:endParaRPr>
          </a:p>
          <a:p>
            <a:pPr marL="0" lvl="0" indent="0" algn="l" rtl="0">
              <a:spcBef>
                <a:spcPts val="1600"/>
              </a:spcBef>
              <a:spcAft>
                <a:spcPts val="1600"/>
              </a:spcAft>
              <a:buNone/>
            </a:pPr>
            <a:endParaRPr sz="1400">
              <a:solidFill>
                <a:srgbClr val="000000"/>
              </a:solidFill>
            </a:endParaRPr>
          </a:p>
        </p:txBody>
      </p:sp>
      <p:pic>
        <p:nvPicPr>
          <p:cNvPr id="98" name="Google Shape;98;p18"/>
          <p:cNvPicPr preferRelativeResize="0"/>
          <p:nvPr/>
        </p:nvPicPr>
        <p:blipFill>
          <a:blip r:embed="rId3">
            <a:alphaModFix/>
          </a:blip>
          <a:stretch>
            <a:fillRect/>
          </a:stretch>
        </p:blipFill>
        <p:spPr>
          <a:xfrm>
            <a:off x="311700" y="2896650"/>
            <a:ext cx="3628325" cy="2246850"/>
          </a:xfrm>
          <a:prstGeom prst="rect">
            <a:avLst/>
          </a:prstGeom>
          <a:noFill/>
          <a:ln>
            <a:noFill/>
          </a:ln>
        </p:spPr>
      </p:pic>
      <p:pic>
        <p:nvPicPr>
          <p:cNvPr id="99" name="Google Shape;99;p18"/>
          <p:cNvPicPr preferRelativeResize="0"/>
          <p:nvPr/>
        </p:nvPicPr>
        <p:blipFill>
          <a:blip r:embed="rId4">
            <a:alphaModFix/>
          </a:blip>
          <a:stretch>
            <a:fillRect/>
          </a:stretch>
        </p:blipFill>
        <p:spPr>
          <a:xfrm>
            <a:off x="287050" y="649800"/>
            <a:ext cx="3628326" cy="2216730"/>
          </a:xfrm>
          <a:prstGeom prst="rect">
            <a:avLst/>
          </a:prstGeom>
          <a:noFill/>
          <a:ln>
            <a:noFill/>
          </a:ln>
        </p:spPr>
      </p:pic>
      <p:pic>
        <p:nvPicPr>
          <p:cNvPr id="100" name="Google Shape;100;p18"/>
          <p:cNvPicPr preferRelativeResize="0"/>
          <p:nvPr/>
        </p:nvPicPr>
        <p:blipFill>
          <a:blip r:embed="rId5">
            <a:alphaModFix/>
          </a:blip>
          <a:stretch>
            <a:fillRect/>
          </a:stretch>
        </p:blipFill>
        <p:spPr>
          <a:xfrm>
            <a:off x="4518425" y="1098375"/>
            <a:ext cx="3758638" cy="1016775"/>
          </a:xfrm>
          <a:prstGeom prst="rect">
            <a:avLst/>
          </a:prstGeom>
          <a:noFill/>
          <a:ln>
            <a:noFill/>
          </a:ln>
        </p:spPr>
      </p:pic>
      <p:pic>
        <p:nvPicPr>
          <p:cNvPr id="101" name="Google Shape;101;p18"/>
          <p:cNvPicPr preferRelativeResize="0"/>
          <p:nvPr/>
        </p:nvPicPr>
        <p:blipFill>
          <a:blip r:embed="rId6">
            <a:alphaModFix/>
          </a:blip>
          <a:stretch>
            <a:fillRect/>
          </a:stretch>
        </p:blipFill>
        <p:spPr>
          <a:xfrm>
            <a:off x="4518425" y="2326400"/>
            <a:ext cx="3758650" cy="1016775"/>
          </a:xfrm>
          <a:prstGeom prst="rect">
            <a:avLst/>
          </a:prstGeom>
          <a:noFill/>
          <a:ln>
            <a:noFill/>
          </a:ln>
        </p:spPr>
      </p:pic>
      <p:sp>
        <p:nvSpPr>
          <p:cNvPr id="102" name="Google Shape;102;p18"/>
          <p:cNvSpPr txBox="1"/>
          <p:nvPr/>
        </p:nvSpPr>
        <p:spPr>
          <a:xfrm>
            <a:off x="4389850" y="3554425"/>
            <a:ext cx="4314000" cy="126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100"/>
              <a:t>It appears that Trump not only tweeted more frequently, </a:t>
            </a:r>
            <a:endParaRPr sz="1100"/>
          </a:p>
          <a:p>
            <a:pPr marL="0" marR="0" lvl="0" indent="0" algn="l" rtl="0">
              <a:lnSpc>
                <a:spcPct val="115000"/>
              </a:lnSpc>
              <a:spcBef>
                <a:spcPts val="0"/>
              </a:spcBef>
              <a:spcAft>
                <a:spcPts val="0"/>
              </a:spcAft>
              <a:buNone/>
            </a:pPr>
            <a:r>
              <a:rPr lang="en" sz="1100"/>
              <a:t>but the length of his Tweets were much longer than the length </a:t>
            </a:r>
            <a:endParaRPr sz="1100"/>
          </a:p>
          <a:p>
            <a:pPr marL="0" marR="0" lvl="0" indent="0" algn="l" rtl="0">
              <a:lnSpc>
                <a:spcPct val="115000"/>
              </a:lnSpc>
              <a:spcBef>
                <a:spcPts val="0"/>
              </a:spcBef>
              <a:spcAft>
                <a:spcPts val="0"/>
              </a:spcAft>
              <a:buNone/>
            </a:pPr>
            <a:r>
              <a:rPr lang="en" sz="1100"/>
              <a:t>of Hillary’s Tweets. These characteristics could contribute to the </a:t>
            </a:r>
            <a:endParaRPr sz="1100"/>
          </a:p>
          <a:p>
            <a:pPr marL="0" marR="0" lvl="0" indent="0" algn="l" rtl="0">
              <a:lnSpc>
                <a:spcPct val="115000"/>
              </a:lnSpc>
              <a:spcBef>
                <a:spcPts val="0"/>
              </a:spcBef>
              <a:spcAft>
                <a:spcPts val="0"/>
              </a:spcAft>
              <a:buNone/>
            </a:pPr>
            <a:r>
              <a:rPr lang="en" sz="1100"/>
              <a:t>popularity and favorites that his Tweets received allowing us to</a:t>
            </a:r>
            <a:endParaRPr sz="1100"/>
          </a:p>
          <a:p>
            <a:pPr marL="0" marR="0" lvl="0" indent="0" algn="l" rtl="0">
              <a:lnSpc>
                <a:spcPct val="115000"/>
              </a:lnSpc>
              <a:spcBef>
                <a:spcPts val="0"/>
              </a:spcBef>
              <a:spcAft>
                <a:spcPts val="0"/>
              </a:spcAft>
              <a:buNone/>
            </a:pPr>
            <a:r>
              <a:rPr lang="en" sz="1100"/>
              <a:t>better understand how to communicate with supporters.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96875" y="7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Analysis and Insights </a:t>
            </a:r>
            <a:endParaRPr>
              <a:solidFill>
                <a:srgbClr val="FF0000"/>
              </a:solidFill>
            </a:endParaRPr>
          </a:p>
          <a:p>
            <a:pPr marL="0" lvl="0" indent="0" algn="l" rtl="0">
              <a:spcBef>
                <a:spcPts val="0"/>
              </a:spcBef>
              <a:spcAft>
                <a:spcPts val="0"/>
              </a:spcAft>
              <a:buNone/>
            </a:pPr>
            <a:endParaRPr/>
          </a:p>
        </p:txBody>
      </p:sp>
      <p:sp>
        <p:nvSpPr>
          <p:cNvPr id="108" name="Google Shape;10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1600"/>
              </a:spcAft>
              <a:buNone/>
            </a:pPr>
            <a:endParaRPr/>
          </a:p>
        </p:txBody>
      </p:sp>
      <p:sp>
        <p:nvSpPr>
          <p:cNvPr id="109" name="Google Shape;109;p19"/>
          <p:cNvSpPr txBox="1"/>
          <p:nvPr/>
        </p:nvSpPr>
        <p:spPr>
          <a:xfrm>
            <a:off x="4100425" y="2863275"/>
            <a:ext cx="4591200" cy="19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Both Trump and Clinton have very similar words for the top 5 results, both frequently mentioning each other with Trump and Hillary being the most used words. Other popular words among both candidates include people and america, indicating similarities in communication strategies and rhetoric. </a:t>
            </a:r>
            <a:endParaRPr sz="1200">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0" lvl="0" indent="0" algn="l" rtl="0">
              <a:spcBef>
                <a:spcPts val="0"/>
              </a:spcBef>
              <a:spcAft>
                <a:spcPts val="0"/>
              </a:spcAft>
              <a:buNone/>
            </a:pPr>
            <a:r>
              <a:rPr lang="en" sz="1200">
                <a:latin typeface="Proxima Nova"/>
                <a:ea typeface="Proxima Nova"/>
                <a:cs typeface="Proxima Nova"/>
                <a:sym typeface="Proxima Nova"/>
              </a:rPr>
              <a:t>When the top 25 terms used by each candidate are present, Trump’s Tweets appear to perform better, while Clinton’s Tweets appear to perform worse. </a:t>
            </a:r>
            <a:endParaRPr sz="1200">
              <a:latin typeface="Proxima Nova"/>
              <a:ea typeface="Proxima Nova"/>
              <a:cs typeface="Proxima Nova"/>
              <a:sym typeface="Proxima Nova"/>
            </a:endParaRPr>
          </a:p>
        </p:txBody>
      </p:sp>
      <p:pic>
        <p:nvPicPr>
          <p:cNvPr id="110" name="Google Shape;110;p19"/>
          <p:cNvPicPr preferRelativeResize="0"/>
          <p:nvPr/>
        </p:nvPicPr>
        <p:blipFill>
          <a:blip r:embed="rId3">
            <a:alphaModFix/>
          </a:blip>
          <a:stretch>
            <a:fillRect/>
          </a:stretch>
        </p:blipFill>
        <p:spPr>
          <a:xfrm>
            <a:off x="213137" y="893975"/>
            <a:ext cx="3323676" cy="1969300"/>
          </a:xfrm>
          <a:prstGeom prst="rect">
            <a:avLst/>
          </a:prstGeom>
          <a:noFill/>
          <a:ln>
            <a:noFill/>
          </a:ln>
        </p:spPr>
      </p:pic>
      <p:pic>
        <p:nvPicPr>
          <p:cNvPr id="111" name="Google Shape;111;p19"/>
          <p:cNvPicPr preferRelativeResize="0"/>
          <p:nvPr/>
        </p:nvPicPr>
        <p:blipFill>
          <a:blip r:embed="rId4">
            <a:alphaModFix/>
          </a:blip>
          <a:stretch>
            <a:fillRect/>
          </a:stretch>
        </p:blipFill>
        <p:spPr>
          <a:xfrm>
            <a:off x="213125" y="3108125"/>
            <a:ext cx="3323700" cy="1980650"/>
          </a:xfrm>
          <a:prstGeom prst="rect">
            <a:avLst/>
          </a:prstGeom>
          <a:noFill/>
          <a:ln>
            <a:noFill/>
          </a:ln>
        </p:spPr>
      </p:pic>
      <p:sp>
        <p:nvSpPr>
          <p:cNvPr id="112" name="Google Shape;112;p19"/>
          <p:cNvSpPr txBox="1"/>
          <p:nvPr/>
        </p:nvSpPr>
        <p:spPr>
          <a:xfrm>
            <a:off x="213125" y="649125"/>
            <a:ext cx="21966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Top 25 Terms Tweeted by Trump</a:t>
            </a:r>
            <a:endParaRPr sz="1100">
              <a:latin typeface="Proxima Nova"/>
              <a:ea typeface="Proxima Nova"/>
              <a:cs typeface="Proxima Nova"/>
              <a:sym typeface="Proxima Nova"/>
            </a:endParaRPr>
          </a:p>
        </p:txBody>
      </p:sp>
      <p:sp>
        <p:nvSpPr>
          <p:cNvPr id="113" name="Google Shape;113;p19"/>
          <p:cNvSpPr txBox="1"/>
          <p:nvPr/>
        </p:nvSpPr>
        <p:spPr>
          <a:xfrm>
            <a:off x="257200" y="2863275"/>
            <a:ext cx="26040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Top 25 Terms Tweeted by Clinton</a:t>
            </a:r>
            <a:endParaRPr sz="1100">
              <a:latin typeface="Proxima Nova"/>
              <a:ea typeface="Proxima Nova"/>
              <a:cs typeface="Proxima Nova"/>
              <a:sym typeface="Proxima Nova"/>
            </a:endParaRPr>
          </a:p>
        </p:txBody>
      </p:sp>
      <p:pic>
        <p:nvPicPr>
          <p:cNvPr id="114" name="Google Shape;114;p19"/>
          <p:cNvPicPr preferRelativeResize="0"/>
          <p:nvPr/>
        </p:nvPicPr>
        <p:blipFill>
          <a:blip r:embed="rId5">
            <a:alphaModFix/>
          </a:blip>
          <a:stretch>
            <a:fillRect/>
          </a:stretch>
        </p:blipFill>
        <p:spPr>
          <a:xfrm>
            <a:off x="3566846" y="1152475"/>
            <a:ext cx="5521851" cy="1244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9175" y="6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Analysis and Insights</a:t>
            </a:r>
            <a:endParaRPr>
              <a:solidFill>
                <a:srgbClr val="FF0000"/>
              </a:solidFill>
            </a:endParaRPr>
          </a:p>
          <a:p>
            <a:pPr marL="0" lvl="0" indent="0" algn="l" rtl="0">
              <a:spcBef>
                <a:spcPts val="0"/>
              </a:spcBef>
              <a:spcAft>
                <a:spcPts val="0"/>
              </a:spcAft>
              <a:buNone/>
            </a:pPr>
            <a:endParaRPr/>
          </a:p>
        </p:txBody>
      </p:sp>
      <p:sp>
        <p:nvSpPr>
          <p:cNvPr id="120" name="Google Shape;120;p20"/>
          <p:cNvSpPr txBox="1">
            <a:spLocks noGrp="1"/>
          </p:cNvSpPr>
          <p:nvPr>
            <p:ph type="body" idx="1"/>
          </p:nvPr>
        </p:nvSpPr>
        <p:spPr>
          <a:xfrm>
            <a:off x="49175" y="673700"/>
            <a:ext cx="5416500"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b="1">
                <a:solidFill>
                  <a:srgbClr val="000000"/>
                </a:solidFill>
                <a:latin typeface="Arial"/>
                <a:ea typeface="Arial"/>
                <a:cs typeface="Arial"/>
                <a:sym typeface="Arial"/>
              </a:rPr>
              <a:t>Which topics do each candidate talk about the most?</a:t>
            </a:r>
            <a:endParaRPr>
              <a:solidFill>
                <a:srgbClr val="000000"/>
              </a:solidFill>
            </a:endParaRPr>
          </a:p>
        </p:txBody>
      </p:sp>
      <p:sp>
        <p:nvSpPr>
          <p:cNvPr id="121" name="Google Shape;121;p20"/>
          <p:cNvSpPr txBox="1"/>
          <p:nvPr/>
        </p:nvSpPr>
        <p:spPr>
          <a:xfrm>
            <a:off x="370575" y="4338225"/>
            <a:ext cx="8664000" cy="75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Proxima Nova"/>
                <a:ea typeface="Proxima Nova"/>
                <a:cs typeface="Proxima Nova"/>
                <a:sym typeface="Proxima Nova"/>
              </a:rPr>
              <a:t>Hillary Clinton tends to discuss popular campaign topics such as gun violence, student debt, and climate change. Donald Trump’s Tweets are more directed towards other politicians, both Republican and Democratic. Given that Trump had more retweets and favorites overall, mentioning other politicians in his Tweets could have resulted in higher Tweet interactivity.</a:t>
            </a:r>
            <a:endParaRPr>
              <a:latin typeface="Proxima Nova"/>
              <a:ea typeface="Proxima Nova"/>
              <a:cs typeface="Proxima Nova"/>
              <a:sym typeface="Proxima Nova"/>
            </a:endParaRPr>
          </a:p>
        </p:txBody>
      </p:sp>
      <p:pic>
        <p:nvPicPr>
          <p:cNvPr id="122" name="Google Shape;122;p20"/>
          <p:cNvPicPr preferRelativeResize="0"/>
          <p:nvPr/>
        </p:nvPicPr>
        <p:blipFill>
          <a:blip r:embed="rId3">
            <a:alphaModFix/>
          </a:blip>
          <a:stretch>
            <a:fillRect/>
          </a:stretch>
        </p:blipFill>
        <p:spPr>
          <a:xfrm>
            <a:off x="1707825" y="1042125"/>
            <a:ext cx="5670101" cy="334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199600" y="170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Analysis &amp; Insights </a:t>
            </a:r>
            <a:endParaRPr>
              <a:solidFill>
                <a:srgbClr val="FF0000"/>
              </a:solidFill>
            </a:endParaRPr>
          </a:p>
          <a:p>
            <a:pPr marL="0" lvl="0" indent="0" algn="l" rtl="0">
              <a:spcBef>
                <a:spcPts val="0"/>
              </a:spcBef>
              <a:spcAft>
                <a:spcPts val="0"/>
              </a:spcAft>
              <a:buNone/>
            </a:pPr>
            <a:endParaRPr/>
          </a:p>
        </p:txBody>
      </p:sp>
      <p:sp>
        <p:nvSpPr>
          <p:cNvPr id="128" name="Google Shape;128;p21"/>
          <p:cNvSpPr txBox="1">
            <a:spLocks noGrp="1"/>
          </p:cNvSpPr>
          <p:nvPr>
            <p:ph type="body" idx="1"/>
          </p:nvPr>
        </p:nvSpPr>
        <p:spPr>
          <a:xfrm>
            <a:off x="36325" y="939100"/>
            <a:ext cx="4222200" cy="3416400"/>
          </a:xfrm>
          <a:prstGeom prst="rect">
            <a:avLst/>
          </a:prstGeom>
        </p:spPr>
        <p:txBody>
          <a:bodyPr spcFirstLastPara="1" wrap="square" lIns="91425" tIns="91425" rIns="91425" bIns="91425" anchor="t" anchorCtr="0">
            <a:noAutofit/>
          </a:bodyPr>
          <a:lstStyle/>
          <a:p>
            <a:pPr marL="457200" lvl="0" indent="-307975" algn="l" rtl="0">
              <a:spcBef>
                <a:spcPts val="0"/>
              </a:spcBef>
              <a:spcAft>
                <a:spcPts val="0"/>
              </a:spcAft>
              <a:buSzPts val="1250"/>
              <a:buChar char="●"/>
            </a:pPr>
            <a:r>
              <a:rPr lang="en" sz="1250"/>
              <a:t>Tweets from which Top 15 positive and negative sentimental words were found:</a:t>
            </a:r>
            <a:endParaRPr sz="1250"/>
          </a:p>
          <a:p>
            <a:pPr marL="914400" lvl="1" indent="-307975" algn="l" rtl="0">
              <a:spcBef>
                <a:spcPts val="0"/>
              </a:spcBef>
              <a:spcAft>
                <a:spcPts val="0"/>
              </a:spcAft>
              <a:buSzPts val="1250"/>
              <a:buChar char="○"/>
            </a:pPr>
            <a:r>
              <a:rPr lang="en" sz="1250"/>
              <a:t>Trump - 48% negative words</a:t>
            </a:r>
            <a:endParaRPr sz="1250"/>
          </a:p>
          <a:p>
            <a:pPr marL="914400" lvl="1" indent="-307975" algn="l" rtl="0">
              <a:spcBef>
                <a:spcPts val="0"/>
              </a:spcBef>
              <a:spcAft>
                <a:spcPts val="0"/>
              </a:spcAft>
              <a:buSzPts val="1250"/>
              <a:buChar char="○"/>
            </a:pPr>
            <a:r>
              <a:rPr lang="en" sz="1250"/>
              <a:t>Clinton - 43% negative words </a:t>
            </a:r>
            <a:endParaRPr sz="1250"/>
          </a:p>
          <a:p>
            <a:pPr marL="457200" lvl="0" indent="-307975" algn="l" rtl="0">
              <a:spcBef>
                <a:spcPts val="0"/>
              </a:spcBef>
              <a:spcAft>
                <a:spcPts val="0"/>
              </a:spcAft>
              <a:buSzPts val="1250"/>
              <a:buChar char="●"/>
            </a:pPr>
            <a:r>
              <a:rPr lang="en" sz="1250"/>
              <a:t>Comparing all of both candidates’ Tweets with positive and negative sentimental words</a:t>
            </a:r>
            <a:endParaRPr sz="1250"/>
          </a:p>
          <a:p>
            <a:pPr marL="914400" lvl="1" indent="-307975" algn="l" rtl="0">
              <a:spcBef>
                <a:spcPts val="0"/>
              </a:spcBef>
              <a:spcAft>
                <a:spcPts val="0"/>
              </a:spcAft>
              <a:buSzPts val="1250"/>
              <a:buChar char="○"/>
            </a:pPr>
            <a:r>
              <a:rPr lang="en" sz="1250"/>
              <a:t>Both candidates saw significantly better performance in Tweets with negative words than in Tweets with positive words</a:t>
            </a:r>
            <a:endParaRPr sz="1250"/>
          </a:p>
        </p:txBody>
      </p:sp>
      <p:pic>
        <p:nvPicPr>
          <p:cNvPr id="129" name="Google Shape;129;p21"/>
          <p:cNvPicPr preferRelativeResize="0"/>
          <p:nvPr/>
        </p:nvPicPr>
        <p:blipFill>
          <a:blip r:embed="rId3">
            <a:alphaModFix/>
          </a:blip>
          <a:stretch>
            <a:fillRect/>
          </a:stretch>
        </p:blipFill>
        <p:spPr>
          <a:xfrm>
            <a:off x="4316538" y="170550"/>
            <a:ext cx="4828162" cy="2977951"/>
          </a:xfrm>
          <a:prstGeom prst="rect">
            <a:avLst/>
          </a:prstGeom>
          <a:noFill/>
          <a:ln>
            <a:noFill/>
          </a:ln>
        </p:spPr>
      </p:pic>
      <p:pic>
        <p:nvPicPr>
          <p:cNvPr id="130" name="Google Shape;130;p21"/>
          <p:cNvPicPr preferRelativeResize="0"/>
          <p:nvPr/>
        </p:nvPicPr>
        <p:blipFill>
          <a:blip r:embed="rId4">
            <a:alphaModFix/>
          </a:blip>
          <a:stretch>
            <a:fillRect/>
          </a:stretch>
        </p:blipFill>
        <p:spPr>
          <a:xfrm>
            <a:off x="1257888" y="3383800"/>
            <a:ext cx="6628226" cy="1575025"/>
          </a:xfrm>
          <a:prstGeom prst="rect">
            <a:avLst/>
          </a:prstGeom>
          <a:noFill/>
          <a:ln>
            <a:noFill/>
          </a:ln>
        </p:spPr>
      </p:pic>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852</Words>
  <Application>Microsoft Office PowerPoint</Application>
  <PresentationFormat>On-screen Show (16:9)</PresentationFormat>
  <Paragraphs>68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Proxima Nova</vt:lpstr>
      <vt:lpstr>Times New Roman</vt:lpstr>
      <vt:lpstr>Alfa Slab One</vt:lpstr>
      <vt:lpstr>Gameday</vt:lpstr>
      <vt:lpstr>Analysis of Donald Trump and Hillary Clinton’s Tweets</vt:lpstr>
      <vt:lpstr>Data Set Overview </vt:lpstr>
      <vt:lpstr>Dataset Overview  </vt:lpstr>
      <vt:lpstr>Key Questions </vt:lpstr>
      <vt:lpstr>Connection to App</vt:lpstr>
      <vt:lpstr>Exploratory Data Analysis</vt:lpstr>
      <vt:lpstr>Analysis and Insights  </vt:lpstr>
      <vt:lpstr>Analysis and Insights </vt:lpstr>
      <vt:lpstr>Analysis &amp; Insights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Donald Trump and Hillary Clinton’s Tweets</dc:title>
  <cp:lastModifiedBy>Serena Bastian</cp:lastModifiedBy>
  <cp:revision>2</cp:revision>
  <dcterms:modified xsi:type="dcterms:W3CDTF">2020-05-27T02:55:48Z</dcterms:modified>
</cp:coreProperties>
</file>